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2" r:id="rId5"/>
    <p:sldId id="258" r:id="rId6"/>
    <p:sldId id="261" r:id="rId7"/>
    <p:sldId id="260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E9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14" y="-2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8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4FCA720F-5AF6-4A27-939D-F65F5ED1B397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5913D6E-FE79-4107-B400-43B131E070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728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4FCA720F-5AF6-4A27-939D-F65F5ED1B397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5913D6E-FE79-4107-B400-43B131E070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483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4FCA720F-5AF6-4A27-939D-F65F5ED1B397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5913D6E-FE79-4107-B400-43B131E070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567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4FCA720F-5AF6-4A27-939D-F65F5ED1B397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5913D6E-FE79-4107-B400-43B131E070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151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4FCA720F-5AF6-4A27-939D-F65F5ED1B397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5913D6E-FE79-4107-B400-43B131E070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239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4FCA720F-5AF6-4A27-939D-F65F5ED1B397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5913D6E-FE79-4107-B400-43B131E070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930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4FCA720F-5AF6-4A27-939D-F65F5ED1B397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55913D6E-FE79-4107-B400-43B131E070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622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4FCA720F-5AF6-4A27-939D-F65F5ED1B397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55913D6E-FE79-4107-B400-43B131E070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3629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4FCA720F-5AF6-4A27-939D-F65F5ED1B397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55913D6E-FE79-4107-B400-43B131E070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116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4FCA720F-5AF6-4A27-939D-F65F5ED1B397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5913D6E-FE79-4107-B400-43B131E070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180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4FCA720F-5AF6-4A27-939D-F65F5ED1B397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5913D6E-FE79-4107-B400-43B131E070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9136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CA720F-5AF6-4A27-939D-F65F5ED1B397}" type="datetimeFigureOut">
              <a:rPr lang="en-US" smtClean="0"/>
              <a:t>9/8/2011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13D6E-FE79-4107-B400-43B131E070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204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7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78.xml"/><Relationship Id="rId13" Type="http://schemas.openxmlformats.org/officeDocument/2006/relationships/tags" Target="../tags/tag83.xml"/><Relationship Id="rId3" Type="http://schemas.openxmlformats.org/officeDocument/2006/relationships/tags" Target="../tags/tag73.xml"/><Relationship Id="rId7" Type="http://schemas.openxmlformats.org/officeDocument/2006/relationships/tags" Target="../tags/tag77.xml"/><Relationship Id="rId12" Type="http://schemas.openxmlformats.org/officeDocument/2006/relationships/tags" Target="../tags/tag82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tags" Target="../tags/tag76.xml"/><Relationship Id="rId11" Type="http://schemas.openxmlformats.org/officeDocument/2006/relationships/tags" Target="../tags/tag81.xml"/><Relationship Id="rId5" Type="http://schemas.openxmlformats.org/officeDocument/2006/relationships/tags" Target="../tags/tag75.xml"/><Relationship Id="rId10" Type="http://schemas.openxmlformats.org/officeDocument/2006/relationships/tags" Target="../tags/tag80.xml"/><Relationship Id="rId4" Type="http://schemas.openxmlformats.org/officeDocument/2006/relationships/tags" Target="../tags/tag74.xml"/><Relationship Id="rId9" Type="http://schemas.openxmlformats.org/officeDocument/2006/relationships/tags" Target="../tags/tag79.xml"/><Relationship Id="rId1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91.xml"/><Relationship Id="rId13" Type="http://schemas.openxmlformats.org/officeDocument/2006/relationships/tags" Target="../tags/tag96.xml"/><Relationship Id="rId3" Type="http://schemas.openxmlformats.org/officeDocument/2006/relationships/tags" Target="../tags/tag86.xml"/><Relationship Id="rId7" Type="http://schemas.openxmlformats.org/officeDocument/2006/relationships/tags" Target="../tags/tag90.xml"/><Relationship Id="rId12" Type="http://schemas.openxmlformats.org/officeDocument/2006/relationships/tags" Target="../tags/tag95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tags" Target="../tags/tag89.xml"/><Relationship Id="rId11" Type="http://schemas.openxmlformats.org/officeDocument/2006/relationships/tags" Target="../tags/tag94.xml"/><Relationship Id="rId5" Type="http://schemas.openxmlformats.org/officeDocument/2006/relationships/tags" Target="../tags/tag88.xml"/><Relationship Id="rId10" Type="http://schemas.openxmlformats.org/officeDocument/2006/relationships/tags" Target="../tags/tag93.xml"/><Relationship Id="rId4" Type="http://schemas.openxmlformats.org/officeDocument/2006/relationships/tags" Target="../tags/tag87.xml"/><Relationship Id="rId9" Type="http://schemas.openxmlformats.org/officeDocument/2006/relationships/tags" Target="../tags/tag92.xml"/><Relationship Id="rId1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3" Type="http://schemas.openxmlformats.org/officeDocument/2006/relationships/tags" Target="../tags/tag99.xml"/><Relationship Id="rId7" Type="http://schemas.openxmlformats.org/officeDocument/2006/relationships/tags" Target="../tags/tag103.xml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10" Type="http://schemas.openxmlformats.org/officeDocument/2006/relationships/hyperlink" Target="http://developer.android.com/reference/android/app/Activity.html" TargetMode="External"/><Relationship Id="rId4" Type="http://schemas.openxmlformats.org/officeDocument/2006/relationships/tags" Target="../tags/tag100.xml"/><Relationship Id="rId9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14.xml"/><Relationship Id="rId3" Type="http://schemas.openxmlformats.org/officeDocument/2006/relationships/tags" Target="../tags/tag109.xml"/><Relationship Id="rId7" Type="http://schemas.openxmlformats.org/officeDocument/2006/relationships/tags" Target="../tags/tag113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108.xml"/><Relationship Id="rId1" Type="http://schemas.openxmlformats.org/officeDocument/2006/relationships/tags" Target="../tags/tag107.xml"/><Relationship Id="rId6" Type="http://schemas.openxmlformats.org/officeDocument/2006/relationships/tags" Target="../tags/tag112.xml"/><Relationship Id="rId11" Type="http://schemas.openxmlformats.org/officeDocument/2006/relationships/tags" Target="../tags/tag117.xml"/><Relationship Id="rId5" Type="http://schemas.openxmlformats.org/officeDocument/2006/relationships/tags" Target="../tags/tag111.xml"/><Relationship Id="rId10" Type="http://schemas.openxmlformats.org/officeDocument/2006/relationships/tags" Target="../tags/tag116.xml"/><Relationship Id="rId4" Type="http://schemas.openxmlformats.org/officeDocument/2006/relationships/tags" Target="../tags/tag110.xml"/><Relationship Id="rId9" Type="http://schemas.openxmlformats.org/officeDocument/2006/relationships/tags" Target="../tags/tag1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685800" y="1752600"/>
            <a:ext cx="7772400" cy="1470025"/>
          </a:xfrm>
        </p:spPr>
        <p:txBody>
          <a:bodyPr/>
          <a:lstStyle/>
          <a:p>
            <a:r>
              <a:rPr lang="en-US" dirty="0" smtClean="0"/>
              <a:t>Anatomy of an Android App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371600" y="3508375"/>
            <a:ext cx="6400800" cy="1752600"/>
          </a:xfrm>
        </p:spPr>
        <p:txBody>
          <a:bodyPr/>
          <a:lstStyle/>
          <a:p>
            <a:r>
              <a:rPr lang="en-US" dirty="0" smtClean="0"/>
              <a:t>Frank McCown</a:t>
            </a:r>
          </a:p>
          <a:p>
            <a:r>
              <a:rPr lang="en-US" dirty="0" smtClean="0"/>
              <a:t>Android Application Development</a:t>
            </a:r>
          </a:p>
          <a:p>
            <a:r>
              <a:rPr lang="en-US" dirty="0" smtClean="0"/>
              <a:t>Harding University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2585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Four Application Components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7200" y="1600200"/>
            <a:ext cx="8229600" cy="4800600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400" b="1" dirty="0" smtClean="0"/>
              <a:t>Activities</a:t>
            </a:r>
          </a:p>
          <a:p>
            <a:pPr lvl="1"/>
            <a:r>
              <a:rPr lang="en-US" sz="2000" dirty="0" smtClean="0"/>
              <a:t>Presents a visual UI for a single endeavor</a:t>
            </a:r>
          </a:p>
          <a:p>
            <a:pPr lvl="1"/>
            <a:r>
              <a:rPr lang="en-US" sz="2000" dirty="0" smtClean="0"/>
              <a:t>Single app may be composed of several activities</a:t>
            </a:r>
          </a:p>
          <a:p>
            <a:pPr lvl="1"/>
            <a:r>
              <a:rPr lang="en-US" sz="2000" dirty="0" smtClean="0"/>
              <a:t>Examples: list of photos, buttons to start/stop a song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b="1" dirty="0" smtClean="0"/>
              <a:t>Services</a:t>
            </a:r>
          </a:p>
          <a:p>
            <a:pPr lvl="1"/>
            <a:r>
              <a:rPr lang="en-US" sz="2000" dirty="0" smtClean="0"/>
              <a:t>Performs background work (no UI)</a:t>
            </a:r>
          </a:p>
          <a:p>
            <a:pPr lvl="1"/>
            <a:r>
              <a:rPr lang="en-US" sz="2000" dirty="0" smtClean="0"/>
              <a:t>Examples: play background music, retrieve data over a network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b="1" dirty="0" smtClean="0"/>
              <a:t>Broadcast Receivers</a:t>
            </a:r>
          </a:p>
          <a:p>
            <a:pPr marL="731520" lvl="1" indent="-365760"/>
            <a:r>
              <a:rPr lang="en-US" sz="2000" dirty="0" smtClean="0"/>
              <a:t>Receives and reacts to broadcast announcements (no UI)</a:t>
            </a:r>
          </a:p>
          <a:p>
            <a:pPr marL="731520" lvl="1" indent="-365760"/>
            <a:r>
              <a:rPr lang="en-US" sz="2000" dirty="0" smtClean="0"/>
              <a:t>Broadcast examples: battery is low, </a:t>
            </a:r>
            <a:r>
              <a:rPr lang="en-US" sz="2000" dirty="0" err="1" smtClean="0"/>
              <a:t>pic</a:t>
            </a:r>
            <a:r>
              <a:rPr lang="en-US" sz="2000" dirty="0" smtClean="0"/>
              <a:t> is taken, </a:t>
            </a:r>
            <a:r>
              <a:rPr lang="en-US" sz="2000" dirty="0" err="1" smtClean="0"/>
              <a:t>lang</a:t>
            </a:r>
            <a:r>
              <a:rPr lang="en-US" sz="2000" dirty="0" smtClean="0"/>
              <a:t> </a:t>
            </a:r>
            <a:r>
              <a:rPr lang="en-US" sz="2000" dirty="0" err="1" smtClean="0"/>
              <a:t>pref</a:t>
            </a:r>
            <a:r>
              <a:rPr lang="en-US" sz="2000" dirty="0" smtClean="0"/>
              <a:t> changed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b="1" dirty="0" smtClean="0"/>
              <a:t>Content Providers</a:t>
            </a:r>
          </a:p>
          <a:p>
            <a:pPr marL="731520" lvl="1" indent="-365760"/>
            <a:r>
              <a:rPr lang="en-US" sz="2000" dirty="0" smtClean="0"/>
              <a:t>Provides app data to other applications (no UI)</a:t>
            </a:r>
          </a:p>
          <a:p>
            <a:pPr marL="731520" lvl="1" indent="-365760"/>
            <a:r>
              <a:rPr lang="en-US" sz="2000" dirty="0" smtClean="0"/>
              <a:t>Examples: share contact info from </a:t>
            </a:r>
            <a:r>
              <a:rPr lang="en-US" sz="2000" dirty="0" err="1" smtClean="0"/>
              <a:t>SQLite</a:t>
            </a:r>
            <a:r>
              <a:rPr lang="en-US" sz="2000" dirty="0" smtClean="0"/>
              <a:t>, image from the file system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374E9322-ADF7-42DC-A84A-F7705813E879}" type="slidenum">
              <a:rPr lang="en-US" smtClean="0"/>
              <a:pPr/>
              <a:t>2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3391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Typical Game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374E9322-ADF7-42DC-A84A-F7705813E879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Rounded Rectangle 4"/>
          <p:cNvSpPr/>
          <p:nvPr>
            <p:custDataLst>
              <p:tags r:id="rId4"/>
            </p:custDataLst>
          </p:nvPr>
        </p:nvSpPr>
        <p:spPr>
          <a:xfrm>
            <a:off x="685800" y="3124200"/>
            <a:ext cx="2209800" cy="12192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Splash Screen</a:t>
            </a:r>
          </a:p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Activity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>
            <p:custDataLst>
              <p:tags r:id="rId5"/>
            </p:custDataLst>
          </p:nvPr>
        </p:nvSpPr>
        <p:spPr>
          <a:xfrm>
            <a:off x="3429000" y="3124200"/>
            <a:ext cx="2209800" cy="12192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Main Menu</a:t>
            </a:r>
          </a:p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Activity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8" name="Rounded Rectangle 7"/>
          <p:cNvSpPr/>
          <p:nvPr>
            <p:custDataLst>
              <p:tags r:id="rId6"/>
            </p:custDataLst>
          </p:nvPr>
        </p:nvSpPr>
        <p:spPr>
          <a:xfrm>
            <a:off x="6172200" y="3162300"/>
            <a:ext cx="2209800" cy="12192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Game Play</a:t>
            </a:r>
          </a:p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Activity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>
            <p:custDataLst>
              <p:tags r:id="rId7"/>
            </p:custDataLst>
          </p:nvPr>
        </p:nvSpPr>
        <p:spPr>
          <a:xfrm>
            <a:off x="6172200" y="1524000"/>
            <a:ext cx="2209800" cy="12192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High Scores</a:t>
            </a:r>
          </a:p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Activity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0" name="Rounded Rectangle 9"/>
          <p:cNvSpPr/>
          <p:nvPr>
            <p:custDataLst>
              <p:tags r:id="rId8"/>
            </p:custDataLst>
          </p:nvPr>
        </p:nvSpPr>
        <p:spPr>
          <a:xfrm>
            <a:off x="6172200" y="4800600"/>
            <a:ext cx="2209800" cy="12192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Settings</a:t>
            </a:r>
          </a:p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Activity</a:t>
            </a:r>
            <a:endParaRPr lang="en-US" sz="2400" dirty="0">
              <a:solidFill>
                <a:schemeClr val="tx1"/>
              </a:solidFill>
            </a:endParaRPr>
          </a:p>
        </p:txBody>
      </p:sp>
      <p:cxnSp>
        <p:nvCxnSpPr>
          <p:cNvPr id="12" name="Straight Arrow Connector 11"/>
          <p:cNvCxnSpPr>
            <a:endCxn id="7" idx="1"/>
          </p:cNvCxnSpPr>
          <p:nvPr>
            <p:custDataLst>
              <p:tags r:id="rId9"/>
            </p:custDataLst>
          </p:nvPr>
        </p:nvCxnSpPr>
        <p:spPr>
          <a:xfrm>
            <a:off x="2895600" y="3733800"/>
            <a:ext cx="533400" cy="1588"/>
          </a:xfrm>
          <a:prstGeom prst="straightConnector1">
            <a:avLst/>
          </a:prstGeom>
          <a:ln w="25400">
            <a:solidFill>
              <a:schemeClr val="tx2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>
            <p:custDataLst>
              <p:tags r:id="rId10"/>
            </p:custDataLst>
          </p:nvPr>
        </p:nvCxnSpPr>
        <p:spPr>
          <a:xfrm>
            <a:off x="5638800" y="3733800"/>
            <a:ext cx="533400" cy="1588"/>
          </a:xfrm>
          <a:prstGeom prst="straightConnector1">
            <a:avLst/>
          </a:prstGeom>
          <a:ln w="25400">
            <a:solidFill>
              <a:schemeClr val="tx2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reeform 14"/>
          <p:cNvSpPr/>
          <p:nvPr>
            <p:custDataLst>
              <p:tags r:id="rId11"/>
            </p:custDataLst>
          </p:nvPr>
        </p:nvSpPr>
        <p:spPr>
          <a:xfrm>
            <a:off x="4953000" y="2133600"/>
            <a:ext cx="1219200" cy="965200"/>
          </a:xfrm>
          <a:custGeom>
            <a:avLst/>
            <a:gdLst>
              <a:gd name="connsiteX0" fmla="*/ 0 w 1803400"/>
              <a:gd name="connsiteY0" fmla="*/ 1257300 h 1257300"/>
              <a:gd name="connsiteX1" fmla="*/ 381000 w 1803400"/>
              <a:gd name="connsiteY1" fmla="*/ 381000 h 1257300"/>
              <a:gd name="connsiteX2" fmla="*/ 1803400 w 1803400"/>
              <a:gd name="connsiteY2" fmla="*/ 0 h 1257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03400" h="1257300">
                <a:moveTo>
                  <a:pt x="0" y="1257300"/>
                </a:moveTo>
                <a:cubicBezTo>
                  <a:pt x="40216" y="923925"/>
                  <a:pt x="80433" y="590550"/>
                  <a:pt x="381000" y="381000"/>
                </a:cubicBezTo>
                <a:cubicBezTo>
                  <a:pt x="681567" y="171450"/>
                  <a:pt x="1242483" y="85725"/>
                  <a:pt x="1803400" y="0"/>
                </a:cubicBezTo>
              </a:path>
            </a:pathLst>
          </a:custGeom>
          <a:ln w="25400">
            <a:solidFill>
              <a:schemeClr val="tx2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>
            <p:custDataLst>
              <p:tags r:id="rId12"/>
            </p:custDataLst>
          </p:nvPr>
        </p:nvSpPr>
        <p:spPr>
          <a:xfrm flipV="1">
            <a:off x="4953000" y="4343400"/>
            <a:ext cx="1219200" cy="965200"/>
          </a:xfrm>
          <a:custGeom>
            <a:avLst/>
            <a:gdLst>
              <a:gd name="connsiteX0" fmla="*/ 0 w 1803400"/>
              <a:gd name="connsiteY0" fmla="*/ 1257300 h 1257300"/>
              <a:gd name="connsiteX1" fmla="*/ 381000 w 1803400"/>
              <a:gd name="connsiteY1" fmla="*/ 381000 h 1257300"/>
              <a:gd name="connsiteX2" fmla="*/ 1803400 w 1803400"/>
              <a:gd name="connsiteY2" fmla="*/ 0 h 1257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03400" h="1257300">
                <a:moveTo>
                  <a:pt x="0" y="1257300"/>
                </a:moveTo>
                <a:cubicBezTo>
                  <a:pt x="40216" y="923925"/>
                  <a:pt x="80433" y="590550"/>
                  <a:pt x="381000" y="381000"/>
                </a:cubicBezTo>
                <a:cubicBezTo>
                  <a:pt x="681567" y="171450"/>
                  <a:pt x="1242483" y="85725"/>
                  <a:pt x="1803400" y="0"/>
                </a:cubicBezTo>
              </a:path>
            </a:pathLst>
          </a:custGeom>
          <a:ln w="25400">
            <a:solidFill>
              <a:schemeClr val="tx2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>
            <p:custDataLst>
              <p:tags r:id="rId13"/>
            </p:custDataLst>
          </p:nvPr>
        </p:nvSpPr>
        <p:spPr>
          <a:xfrm>
            <a:off x="381000" y="6248400"/>
            <a:ext cx="4724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/>
              <a:t>Conder</a:t>
            </a:r>
            <a:r>
              <a:rPr lang="en-US" sz="1600" dirty="0" smtClean="0"/>
              <a:t> &amp; </a:t>
            </a:r>
            <a:r>
              <a:rPr lang="en-US" sz="1600" dirty="0" err="1" smtClean="0"/>
              <a:t>Darcey</a:t>
            </a:r>
            <a:r>
              <a:rPr lang="en-US" sz="1600" dirty="0" smtClean="0"/>
              <a:t> (2010), Fig 4.1, p. 74</a:t>
            </a:r>
            <a:endParaRPr lang="en-US" sz="16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2054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Activity Stack</a:t>
            </a:r>
            <a:endParaRPr lang="en-US" dirty="0"/>
          </a:p>
        </p:txBody>
      </p:sp>
      <p:sp>
        <p:nvSpPr>
          <p:cNvPr id="8" name="Oval 7"/>
          <p:cNvSpPr/>
          <p:nvPr>
            <p:custDataLst>
              <p:tags r:id="rId3"/>
            </p:custDataLst>
          </p:nvPr>
        </p:nvSpPr>
        <p:spPr>
          <a:xfrm>
            <a:off x="3619500" y="4526280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>
            <p:custDataLst>
              <p:tags r:id="rId4"/>
            </p:custDataLst>
          </p:nvPr>
        </p:nvSpPr>
        <p:spPr>
          <a:xfrm>
            <a:off x="3619500" y="4663440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>
            <p:custDataLst>
              <p:tags r:id="rId5"/>
            </p:custDataLst>
          </p:nvPr>
        </p:nvSpPr>
        <p:spPr>
          <a:xfrm>
            <a:off x="3619500" y="4800600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>
            <p:custDataLst>
              <p:tags r:id="rId6"/>
            </p:custDataLst>
          </p:nvPr>
        </p:nvSpPr>
        <p:spPr>
          <a:xfrm>
            <a:off x="4800600" y="1981200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User currently interacting with me</a:t>
            </a:r>
            <a:endParaRPr lang="en-US" dirty="0"/>
          </a:p>
        </p:txBody>
      </p:sp>
      <p:sp>
        <p:nvSpPr>
          <p:cNvPr id="13" name="TextBox 12"/>
          <p:cNvSpPr txBox="1"/>
          <p:nvPr>
            <p:custDataLst>
              <p:tags r:id="rId7"/>
            </p:custDataLst>
          </p:nvPr>
        </p:nvSpPr>
        <p:spPr>
          <a:xfrm>
            <a:off x="4800600" y="2801034"/>
            <a:ext cx="335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Pressing Back or destroying A1 will bring me to the top</a:t>
            </a:r>
            <a:endParaRPr lang="en-US" dirty="0"/>
          </a:p>
        </p:txBody>
      </p:sp>
      <p:sp>
        <p:nvSpPr>
          <p:cNvPr id="14" name="TextBox 13"/>
          <p:cNvSpPr txBox="1"/>
          <p:nvPr>
            <p:custDataLst>
              <p:tags r:id="rId8"/>
            </p:custDataLst>
          </p:nvPr>
        </p:nvSpPr>
        <p:spPr>
          <a:xfrm>
            <a:off x="4800600" y="4945486"/>
            <a:ext cx="335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If Activities above me use too many resources, I’ll be destroyed!</a:t>
            </a:r>
            <a:endParaRPr lang="en-US" dirty="0"/>
          </a:p>
        </p:txBody>
      </p:sp>
      <p:sp>
        <p:nvSpPr>
          <p:cNvPr id="15" name="TextBox 14"/>
          <p:cNvSpPr txBox="1"/>
          <p:nvPr>
            <p:custDataLst>
              <p:tags r:id="rId9"/>
            </p:custDataLst>
          </p:nvPr>
        </p:nvSpPr>
        <p:spPr>
          <a:xfrm>
            <a:off x="609600" y="1886634"/>
            <a:ext cx="18211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Most recently created is at Top</a:t>
            </a:r>
            <a:endParaRPr lang="en-US" dirty="0"/>
          </a:p>
        </p:txBody>
      </p:sp>
      <p:sp>
        <p:nvSpPr>
          <p:cNvPr id="16" name="Rounded Rectangle 15"/>
          <p:cNvSpPr/>
          <p:nvPr>
            <p:custDataLst>
              <p:tags r:id="rId10"/>
            </p:custDataLst>
          </p:nvPr>
        </p:nvSpPr>
        <p:spPr>
          <a:xfrm>
            <a:off x="2743200" y="1828800"/>
            <a:ext cx="1735394" cy="7503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Activity 1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7" name="Rounded Rectangle 16"/>
          <p:cNvSpPr/>
          <p:nvPr>
            <p:custDataLst>
              <p:tags r:id="rId11"/>
            </p:custDataLst>
          </p:nvPr>
        </p:nvSpPr>
        <p:spPr>
          <a:xfrm>
            <a:off x="2743200" y="2749361"/>
            <a:ext cx="1735394" cy="7503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Activity 2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>
            <p:custDataLst>
              <p:tags r:id="rId12"/>
            </p:custDataLst>
          </p:nvPr>
        </p:nvSpPr>
        <p:spPr>
          <a:xfrm>
            <a:off x="2743200" y="3657600"/>
            <a:ext cx="1735394" cy="7503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Activity 3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9" name="Rounded Rectangle 18"/>
          <p:cNvSpPr/>
          <p:nvPr>
            <p:custDataLst>
              <p:tags r:id="rId13"/>
            </p:custDataLst>
          </p:nvPr>
        </p:nvSpPr>
        <p:spPr>
          <a:xfrm>
            <a:off x="2774662" y="4948566"/>
            <a:ext cx="1735394" cy="7503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Activity </a:t>
            </a:r>
            <a:r>
              <a:rPr lang="en-US" sz="2400" i="1" dirty="0" smtClean="0">
                <a:solidFill>
                  <a:schemeClr val="tx1"/>
                </a:solidFill>
              </a:rPr>
              <a:t>N</a:t>
            </a:r>
            <a:endParaRPr lang="en-US" sz="2400" i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55736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State diagram for an Android Activity Lifecycle.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4800" y="85724"/>
            <a:ext cx="5191125" cy="6772276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562600" y="304800"/>
            <a:ext cx="33528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Activity Lifecycle</a:t>
            </a:r>
            <a:endParaRPr lang="en-US" dirty="0"/>
          </a:p>
        </p:txBody>
      </p:sp>
      <p:sp>
        <p:nvSpPr>
          <p:cNvPr id="4" name="TextBox 3"/>
          <p:cNvSpPr txBox="1"/>
          <p:nvPr>
            <p:custDataLst>
              <p:tags r:id="rId4"/>
            </p:custDataLst>
          </p:nvPr>
        </p:nvSpPr>
        <p:spPr>
          <a:xfrm>
            <a:off x="3733800" y="6248400"/>
            <a:ext cx="5181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hlinkClick r:id="rId10"/>
              </a:rPr>
              <a:t>http://developer.android.com/reference/android/app/Activity.html</a:t>
            </a:r>
            <a:endParaRPr lang="en-US" sz="1400" dirty="0"/>
          </a:p>
        </p:txBody>
      </p:sp>
      <p:cxnSp>
        <p:nvCxnSpPr>
          <p:cNvPr id="5" name="Straight Arrow Connector 4"/>
          <p:cNvCxnSpPr/>
          <p:nvPr>
            <p:custDataLst>
              <p:tags r:id="rId5"/>
            </p:custDataLst>
          </p:nvPr>
        </p:nvCxnSpPr>
        <p:spPr>
          <a:xfrm flipH="1" flipV="1">
            <a:off x="3392396" y="5257800"/>
            <a:ext cx="838200" cy="304800"/>
          </a:xfrm>
          <a:prstGeom prst="straightConnector1">
            <a:avLst/>
          </a:prstGeom>
          <a:ln w="25400">
            <a:solidFill>
              <a:srgbClr val="C0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>
            <p:custDataLst>
              <p:tags r:id="rId6"/>
            </p:custDataLst>
          </p:nvPr>
        </p:nvCxnSpPr>
        <p:spPr>
          <a:xfrm flipH="1">
            <a:off x="3392396" y="5715000"/>
            <a:ext cx="838200" cy="0"/>
          </a:xfrm>
          <a:prstGeom prst="straightConnector1">
            <a:avLst/>
          </a:prstGeom>
          <a:ln w="25400">
            <a:solidFill>
              <a:srgbClr val="C0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>
            <p:custDataLst>
              <p:tags r:id="rId7"/>
            </p:custDataLst>
          </p:nvPr>
        </p:nvSpPr>
        <p:spPr>
          <a:xfrm>
            <a:off x="4267200" y="5498068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Not guaranteed to be called!</a:t>
            </a:r>
            <a:endParaRPr lang="en-US" dirty="0">
              <a:solidFill>
                <a:srgbClr val="C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8463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What is used for what?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smtClean="0"/>
              <a:t>Entire lifetime</a:t>
            </a:r>
            <a:r>
              <a:rPr lang="en-US" dirty="0" smtClean="0"/>
              <a:t>: </a:t>
            </a:r>
            <a:r>
              <a:rPr lang="en-US" dirty="0" err="1" smtClean="0"/>
              <a:t>onCreate</a:t>
            </a:r>
            <a:r>
              <a:rPr lang="en-US" dirty="0" smtClean="0"/>
              <a:t> / </a:t>
            </a:r>
            <a:r>
              <a:rPr lang="en-US" dirty="0" err="1" smtClean="0"/>
              <a:t>onDestroy</a:t>
            </a:r>
            <a:endParaRPr lang="en-US" dirty="0" smtClean="0"/>
          </a:p>
          <a:p>
            <a:pPr lvl="1"/>
            <a:r>
              <a:rPr lang="en-US" dirty="0" smtClean="0"/>
              <a:t>Load UI</a:t>
            </a:r>
          </a:p>
          <a:p>
            <a:pPr lvl="1"/>
            <a:r>
              <a:rPr lang="en-US" dirty="0" smtClean="0"/>
              <a:t>Could start and stop threads that should always be running</a:t>
            </a:r>
          </a:p>
          <a:p>
            <a:r>
              <a:rPr lang="en-US" b="1" dirty="0" smtClean="0"/>
              <a:t>Visible lifetime</a:t>
            </a:r>
            <a:r>
              <a:rPr lang="en-US" dirty="0" smtClean="0"/>
              <a:t>: </a:t>
            </a:r>
            <a:r>
              <a:rPr lang="en-US" dirty="0" err="1" smtClean="0"/>
              <a:t>onStart</a:t>
            </a:r>
            <a:r>
              <a:rPr lang="en-US" dirty="0" smtClean="0"/>
              <a:t> / </a:t>
            </a:r>
            <a:r>
              <a:rPr lang="en-US" dirty="0" err="1" smtClean="0"/>
              <a:t>onStop</a:t>
            </a:r>
            <a:endParaRPr lang="en-US" dirty="0" smtClean="0"/>
          </a:p>
          <a:p>
            <a:pPr lvl="1"/>
            <a:r>
              <a:rPr lang="en-US" dirty="0" smtClean="0"/>
              <a:t>Access or release resources that influence UI</a:t>
            </a:r>
          </a:p>
          <a:p>
            <a:r>
              <a:rPr lang="en-US" b="1" dirty="0" smtClean="0"/>
              <a:t>Foreground lifetime</a:t>
            </a:r>
            <a:r>
              <a:rPr lang="en-US" dirty="0" smtClean="0"/>
              <a:t>: </a:t>
            </a:r>
            <a:r>
              <a:rPr lang="en-US" dirty="0" err="1" smtClean="0"/>
              <a:t>onResume</a:t>
            </a:r>
            <a:r>
              <a:rPr lang="en-US" dirty="0" smtClean="0"/>
              <a:t> / </a:t>
            </a:r>
            <a:r>
              <a:rPr lang="en-US" dirty="0" err="1" smtClean="0"/>
              <a:t>onPause</a:t>
            </a:r>
            <a:endParaRPr lang="en-US" dirty="0" smtClean="0"/>
          </a:p>
          <a:p>
            <a:pPr lvl="1"/>
            <a:r>
              <a:rPr lang="en-US" dirty="0" smtClean="0"/>
              <a:t>Restore state and save state</a:t>
            </a:r>
          </a:p>
          <a:p>
            <a:pPr lvl="1"/>
            <a:r>
              <a:rPr lang="en-US" dirty="0" smtClean="0"/>
              <a:t>Start and stop audio, video, animations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81327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Intent Demo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374E9322-ADF7-42DC-A84A-F7705813E879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Rounded Rectangle 4"/>
          <p:cNvSpPr/>
          <p:nvPr>
            <p:custDataLst>
              <p:tags r:id="rId4"/>
            </p:custDataLst>
          </p:nvPr>
        </p:nvSpPr>
        <p:spPr>
          <a:xfrm>
            <a:off x="990600" y="1905000"/>
            <a:ext cx="2133600" cy="3429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Hello</a:t>
            </a:r>
          </a:p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Android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>
            <p:custDataLst>
              <p:tags r:id="rId5"/>
            </p:custDataLst>
          </p:nvPr>
        </p:nvSpPr>
        <p:spPr>
          <a:xfrm>
            <a:off x="5791200" y="1981200"/>
            <a:ext cx="2133600" cy="3429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Second</a:t>
            </a:r>
          </a:p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Activity</a:t>
            </a:r>
            <a:endParaRPr lang="en-US" sz="2800" dirty="0">
              <a:solidFill>
                <a:schemeClr val="tx1"/>
              </a:solidFill>
            </a:endParaRPr>
          </a:p>
        </p:txBody>
      </p:sp>
      <p:cxnSp>
        <p:nvCxnSpPr>
          <p:cNvPr id="8" name="Straight Arrow Connector 7"/>
          <p:cNvCxnSpPr/>
          <p:nvPr>
            <p:custDataLst>
              <p:tags r:id="rId6"/>
            </p:custDataLst>
          </p:nvPr>
        </p:nvCxnSpPr>
        <p:spPr>
          <a:xfrm>
            <a:off x="3124200" y="2667000"/>
            <a:ext cx="2667000" cy="1588"/>
          </a:xfrm>
          <a:prstGeom prst="straightConnector1">
            <a:avLst/>
          </a:prstGeom>
          <a:ln w="25400">
            <a:solidFill>
              <a:schemeClr val="tx2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>
            <p:custDataLst>
              <p:tags r:id="rId7"/>
            </p:custDataLst>
          </p:nvPr>
        </p:nvSpPr>
        <p:spPr>
          <a:xfrm>
            <a:off x="3657600" y="19050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Intent holding hello count</a:t>
            </a:r>
            <a:endParaRPr lang="en-US" dirty="0"/>
          </a:p>
        </p:txBody>
      </p:sp>
      <p:sp>
        <p:nvSpPr>
          <p:cNvPr id="10" name="TextBox 9"/>
          <p:cNvSpPr txBox="1"/>
          <p:nvPr>
            <p:custDataLst>
              <p:tags r:id="rId8"/>
            </p:custDataLst>
          </p:nvPr>
        </p:nvSpPr>
        <p:spPr>
          <a:xfrm>
            <a:off x="3276600" y="2819400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startActivityForResult</a:t>
            </a:r>
            <a:r>
              <a:rPr lang="en-US" dirty="0" smtClean="0"/>
              <a:t>()</a:t>
            </a:r>
            <a:endParaRPr lang="en-US" dirty="0"/>
          </a:p>
        </p:txBody>
      </p:sp>
      <p:cxnSp>
        <p:nvCxnSpPr>
          <p:cNvPr id="12" name="Straight Arrow Connector 11"/>
          <p:cNvCxnSpPr/>
          <p:nvPr>
            <p:custDataLst>
              <p:tags r:id="rId9"/>
            </p:custDataLst>
          </p:nvPr>
        </p:nvCxnSpPr>
        <p:spPr>
          <a:xfrm rot="10800000">
            <a:off x="3124200" y="4341811"/>
            <a:ext cx="2667000" cy="1588"/>
          </a:xfrm>
          <a:prstGeom prst="straightConnector1">
            <a:avLst/>
          </a:prstGeom>
          <a:ln w="25400">
            <a:solidFill>
              <a:schemeClr val="tx2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>
            <p:custDataLst>
              <p:tags r:id="rId10"/>
            </p:custDataLst>
          </p:nvPr>
        </p:nvSpPr>
        <p:spPr>
          <a:xfrm>
            <a:off x="3657600" y="3656011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Intent holding</a:t>
            </a:r>
          </a:p>
          <a:p>
            <a:pPr algn="ctr"/>
            <a:r>
              <a:rPr lang="en-US" dirty="0" smtClean="0"/>
              <a:t>checkbox </a:t>
            </a:r>
            <a:r>
              <a:rPr lang="en-US" dirty="0" err="1" smtClean="0"/>
              <a:t>bool</a:t>
            </a:r>
            <a:endParaRPr lang="en-US" dirty="0"/>
          </a:p>
        </p:txBody>
      </p:sp>
      <p:sp>
        <p:nvSpPr>
          <p:cNvPr id="16" name="TextBox 15"/>
          <p:cNvSpPr txBox="1"/>
          <p:nvPr>
            <p:custDataLst>
              <p:tags r:id="rId11"/>
            </p:custDataLst>
          </p:nvPr>
        </p:nvSpPr>
        <p:spPr>
          <a:xfrm>
            <a:off x="3276600" y="4419600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setResult</a:t>
            </a:r>
            <a:r>
              <a:rPr lang="en-US" dirty="0" smtClean="0"/>
              <a:t>()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68346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IqgUHmF6BZHW8tbCCa3G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FDXwVS5HmrkptTNy4reg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uK1LMMORlgLIDAKV3Uueu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BE5UnJT7nBjk3cvXBTcoy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gSAyl6WjoK0dODZ08d88T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p3M6mE5x6KP5nckPoMa4d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dmkXwZAh7eeSh7M8MT6NaG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jQnRXBKZfpCyswLeKieRE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nIfMGjPmXPuRJWIuGtM7v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o9zWNuuExZUFtFK005gW8U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yPvlJP42b9bUMzu6nsDVR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CKCAQskCTBoWI5gbgee5g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YKvggVPIEPEmbo5BQO1EN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7x07Rc2kdri7dLI9ZBIzg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wQRpQcboGLawD5zIA7Ayo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DASvs7eDnHPx0agsmQ9OL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WH7Dzh0AYHbAchwlJ493n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G64pr8KKoza6DbnPxXCMI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lqXYV165EI9t01yaPSPej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p5DlXTxcqBLzKEstcJDjV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Xaalhn8JWtOJ1Rkz3dysh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i9HeN73Ojid7Fc0FBaSDN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K6HottAqelK2sly27HFPw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93JSAbcRMa8MoAwoEAdS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nCKF6z2aYXZoXEFBTpdnz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UFXXvI34CDjgG68V4DOCb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N0CSJ3GOFFiNI5H94k6T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5GYytYkAzWoIRXkDY0oOX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YTo3dVztvhQrVVUbAIt5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L1CA8DFpLsaorK4nFM4QS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oZdKOrl6vworI49qKp15r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Sp1oINqFkSxCuoPs788pM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3tdP19Y431Uh6NIpIxFQc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U6zLAhiSW2kzmybTMgHgO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Hdh1JHqAJW7yz6fgzGMa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XxraeOLp8VGoomtyxAsmi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sNZ4EwG1uErPfKAzsBOjN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SaHSM08bIHzz5Db99fI7q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Xz6JYY8QxZzgVOnMJGSjV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fGFWojszAGLPc8L3193R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24JRorBooAUrFfh7d2qb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ZOImMnw2e76ejq42AOoYo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v5Ce0FEJg4zFGQd1w43ys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JYOkZZzesbc6jCKxnQnvR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EEKdOyikVPrRmDqFGF91C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sAwBhZHcbWMHk9ALa0W8f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Esf66H9HlPphbaHdhjCI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4Fjh5Vv95t76V4laS03tB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h3Xp3XJCvwIanANPBeccK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95eDR6qCFaT8ngkFRypsX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nLGLm3oPgpclTRaq5CcTR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MJ1rxevhCNoWZyRgeeOm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gfdxvVmEMhYyItW5JndQU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V1msursMg4JPuryPytsCD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nl9Ht0TOG1DNjbb2rVcZ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OSZvxUPKniQ0E0iNXsTro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cG7nEv2xpDUuxgHXsZZV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WjxaKDXK5zv7GioagjIQS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69t160ZUss3RKOPtLozFx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ZqAoziIFdNsJdnHIxXKb7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3OyzkMyjhcFKa3qHqGbM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p1BsL3RBVmeWmMQZYW7Uw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u04P5xy1pHANhZQXTmT6Y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4scEhPw3ZkNNpxYR1vsFh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wdGERrIfEkJ9W8f7L14Rm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8ymj16VBsRXLVYXCY5lKF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4gAPCTJqAqVD57ixqBk3S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bbdg992YwCdFu6Ibu1S1g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PiTQkqFJqCAc4pClKAnCT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ppDbPe7ibRBDlUmjOBjNc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4h1jy9hhDEDwSuc8BrB7r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Ar3IYqLMi66Okm9vFY1Td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ZP1S7G0Rb59kGAfQaQwR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2JfIgWNcmRacf0mH9XIAn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p39PY6LD5xwDreG5j5MrV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F0GzgPNbnmCspXJhHU6x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O390a5wr5TBno99pPWQTa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0YOIm1oRkn13bDpfEIFWh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cHhQuw8lrVi5RjtoMrwo6w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wIfmFOtEbcddVTzfA07Q3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VKmmC2EEnRt73dx7OQ4kI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fDspta28ti7U6Ccxqzivde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XlJ7Cqfd7VWINPPvpAmHB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lTB3jHuGHYCIXp0iQQ3t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lbgRqhkstWBoYkAngBedk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HMVUC9YwR2Nf0Pvz6xJqe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eC5tw24vMn3kAe17C2JUk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frP6qQGV14Y6NuZicq0xP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JOQmHschMJHsvUxvBNYsQ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8Xp27wEDkbDUH1g38dJJi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olZ5LHPcznukFSXFkFD9o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OAcvexFKI76Ty432KWN7C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pnmn6tT369QSwoSgshxOE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LjSBhVGlgTybP9QqbRF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2GxEauuwANC29A3eRB8pO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D5KPAcdVnnIkn3rowwRTn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YYd36BQmXZmgJDlX7rbOG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V8GyMcjgxB9sHyq6nSGeQ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GTQqTUtGeZTS25mxOD2Gr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6gVMw03i8sfisMHmjpNQm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UCxAe3cZaT39DFeCChtSzS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LL3pjVAWppxrIqVKx583l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Meco0LIPGDLdMQTZyHLdy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LJ6cs0jmRiS32YoWtxyZS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TzqGHYtUC6VbssiOjIvjL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lJOUABdeFyINQwMMilTXF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BQ227LG7mamDyb7BG8fyy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7QvVDEdQtycpeGRMoRGor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tECM2wpaqONABXpEXz0P4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Bqh5UvX2ghjJnQjRCGqj8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pnmn6tT369QSwoSgshxOE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WGt3RvxkYBXFK90eELg5g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iupb83ctzmOUE6lro5dJy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0AFSR01yOUSynZEGnu8u2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KxlWao8AimH1NUVLbnJKZM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YYjmyEJrC97OTNIRwoHTa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kJCDBPWnECVmVc1rCXXEp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274</Words>
  <Application>Microsoft Office PowerPoint</Application>
  <PresentationFormat>On-screen Show (4:3)</PresentationFormat>
  <Paragraphs>64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Anatomy of an Android App</vt:lpstr>
      <vt:lpstr>Four Application Components</vt:lpstr>
      <vt:lpstr>Typical Game</vt:lpstr>
      <vt:lpstr>Activity Stack</vt:lpstr>
      <vt:lpstr>Activity Lifecycle</vt:lpstr>
      <vt:lpstr>What is used for what?</vt:lpstr>
      <vt:lpstr>Intent Demo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Anatomy of an Android App</dc:title>
  <dc:creator>Frank McCown</dc:creator>
  <cp:lastModifiedBy>Frank McCown</cp:lastModifiedBy>
  <cp:revision>11</cp:revision>
  <dcterms:created xsi:type="dcterms:W3CDTF">2011-09-08T18:50:56Z</dcterms:created>
  <dcterms:modified xsi:type="dcterms:W3CDTF">2011-09-08T19:23:31Z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Tracking">
    <vt:lpwstr>true</vt:lpwstr>
  </property>
  <property fmtid="{D5CDD505-2E9C-101B-9397-08002B2CF9AE}" pid="3" name="Google.Documents.DocumentId">
    <vt:lpwstr>1nq0D-NyRdyAwi85fXdJ7_AaSqlm5-d3Li5WenU8zcg0</vt:lpwstr>
  </property>
  <property fmtid="{D5CDD505-2E9C-101B-9397-08002B2CF9AE}" pid="4" name="Google.Documents.RevisionId">
    <vt:lpwstr>00672174136160148403</vt:lpwstr>
  </property>
  <property fmtid="{D5CDD505-2E9C-101B-9397-08002B2CF9AE}" pid="5" name="Google.Documents.PreviousRevisionId">
    <vt:lpwstr>07669990510254136864</vt:lpwstr>
  </property>
  <property fmtid="{D5CDD505-2E9C-101B-9397-08002B2CF9AE}" pid="6" name="Google.Documents.PluginVersion">
    <vt:lpwstr>2.0.2154.5604</vt:lpwstr>
  </property>
  <property fmtid="{D5CDD505-2E9C-101B-9397-08002B2CF9AE}" pid="7" name="Google.Documents.MergeIncapabilityFlags">
    <vt:i4>0</vt:i4>
  </property>
</Properties>
</file>